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26"/>
  </p:notesMasterIdLst>
  <p:sldIdLst>
    <p:sldId id="277" r:id="rId4"/>
    <p:sldId id="257" r:id="rId5"/>
    <p:sldId id="278" r:id="rId6"/>
    <p:sldId id="279" r:id="rId7"/>
    <p:sldId id="283" r:id="rId8"/>
    <p:sldId id="281" r:id="rId9"/>
    <p:sldId id="282" r:id="rId10"/>
    <p:sldId id="261" r:id="rId11"/>
    <p:sldId id="289" r:id="rId12"/>
    <p:sldId id="293" r:id="rId13"/>
    <p:sldId id="260" r:id="rId14"/>
    <p:sldId id="294" r:id="rId15"/>
    <p:sldId id="258" r:id="rId16"/>
    <p:sldId id="284" r:id="rId17"/>
    <p:sldId id="295" r:id="rId18"/>
    <p:sldId id="296" r:id="rId19"/>
    <p:sldId id="297" r:id="rId20"/>
    <p:sldId id="298" r:id="rId21"/>
    <p:sldId id="299" r:id="rId22"/>
    <p:sldId id="280" r:id="rId23"/>
    <p:sldId id="285" r:id="rId24"/>
    <p:sldId id="263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scadia Mono" panose="020B0609020000020004" pitchFamily="49" charset="0"/>
      <p:regular r:id="rId31"/>
      <p:bold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Open Sans" panose="020B0606030504020204" pitchFamily="34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8.fntdata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5.fntdata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2021 GitHub</a:t>
            </a:r>
            <a:r>
              <a:rPr lang="en-US" sz="2000" b="1" baseline="0" dirty="0"/>
              <a:t> Developer Survey - Databases</a:t>
            </a:r>
            <a:endParaRPr lang="en-US" sz="20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8.0392165150048669E-2"/>
          <c:y val="0.19887857046288393"/>
          <c:w val="0.83563721201516472"/>
          <c:h val="0.64321314853405309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6705-42C6-A1D9-692058B909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6705-42C6-A1D9-692058B909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6705-42C6-A1D9-692058B9095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6705-42C6-A1D9-692058B9095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6705-42C6-A1D9-692058B9095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6705-42C6-A1D9-692058B9095F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6705-42C6-A1D9-692058B9095F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6705-42C6-A1D9-692058B9095F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6705-42C6-A1D9-692058B9095F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3-6705-42C6-A1D9-692058B9095F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5-6705-42C6-A1D9-692058B9095F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7-6705-42C6-A1D9-692058B9095F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9-6705-42C6-A1D9-692058B9095F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B-6705-42C6-A1D9-692058B9095F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6705-42C6-A1D9-692058B9095F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06FCBF2-45D7-4155-BD1C-5CA208737D70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6705-42C6-A1D9-692058B9095F}"/>
                </c:ext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D-6705-42C6-A1D9-692058B9095F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7A63AC16-E043-4B30-90CF-C5A420A2FC7F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6705-42C6-A1D9-692058B9095F}"/>
                </c:ext>
              </c:extLst>
            </c:dLbl>
            <c:dLbl>
              <c:idx val="8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1-6705-42C6-A1D9-692058B9095F}"/>
                </c:ext>
              </c:extLst>
            </c:dLbl>
            <c:dLbl>
              <c:idx val="9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3-6705-42C6-A1D9-692058B9095F}"/>
                </c:ext>
              </c:extLst>
            </c:dLbl>
            <c:dLbl>
              <c:idx val="1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5-6705-42C6-A1D9-692058B909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Sheet1!$B$1:$B$14</c:f>
              <c:strCache>
                <c:ptCount val="14"/>
                <c:pt idx="0">
                  <c:v>MySQL</c:v>
                </c:pt>
                <c:pt idx="1">
                  <c:v>PostgreSQL</c:v>
                </c:pt>
                <c:pt idx="2">
                  <c:v>SQLite</c:v>
                </c:pt>
                <c:pt idx="3">
                  <c:v>SQL Server</c:v>
                </c:pt>
                <c:pt idx="4">
                  <c:v>MongoDB</c:v>
                </c:pt>
                <c:pt idx="5">
                  <c:v>Redis</c:v>
                </c:pt>
                <c:pt idx="6">
                  <c:v>MariaDB</c:v>
                </c:pt>
                <c:pt idx="7">
                  <c:v>Firebase</c:v>
                </c:pt>
                <c:pt idx="8">
                  <c:v>ElasticSearch</c:v>
                </c:pt>
                <c:pt idx="9">
                  <c:v>Oracle</c:v>
                </c:pt>
                <c:pt idx="10">
                  <c:v>DynamoDB</c:v>
                </c:pt>
                <c:pt idx="11">
                  <c:v>Cassandra</c:v>
                </c:pt>
                <c:pt idx="12">
                  <c:v>IBM DB2</c:v>
                </c:pt>
                <c:pt idx="13">
                  <c:v>Couchbase</c:v>
                </c:pt>
              </c:strCache>
            </c:strRef>
          </c:cat>
          <c:val>
            <c:numRef>
              <c:f>Sheet1!$C$1:$C$14</c:f>
              <c:numCache>
                <c:formatCode>0.00%</c:formatCode>
                <c:ptCount val="14"/>
                <c:pt idx="0">
                  <c:v>0.17077109954465564</c:v>
                </c:pt>
                <c:pt idx="1">
                  <c:v>0.15620822334267548</c:v>
                </c:pt>
                <c:pt idx="2">
                  <c:v>0.10934372052306919</c:v>
                </c:pt>
                <c:pt idx="3">
                  <c:v>0.10427453668202577</c:v>
                </c:pt>
                <c:pt idx="4">
                  <c:v>9.9313929737176052E-2</c:v>
                </c:pt>
                <c:pt idx="5">
                  <c:v>8.6861516954960943E-2</c:v>
                </c:pt>
                <c:pt idx="6">
                  <c:v>6.0721629196327384E-2</c:v>
                </c:pt>
                <c:pt idx="7">
                  <c:v>5.6310692788458273E-2</c:v>
                </c:pt>
                <c:pt idx="8">
                  <c:v>5.5699947747368708E-2</c:v>
                </c:pt>
                <c:pt idx="9">
                  <c:v>4.5676943017487669E-2</c:v>
                </c:pt>
                <c:pt idx="10">
                  <c:v>3.0835838519011137E-2</c:v>
                </c:pt>
                <c:pt idx="11">
                  <c:v>1.0328377250425826E-2</c:v>
                </c:pt>
                <c:pt idx="12">
                  <c:v>7.5664524534985508E-3</c:v>
                </c:pt>
                <c:pt idx="13">
                  <c:v>6.0870922428593729E-3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C-6705-42C6-A1D9-692058B909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Database Types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809-4DE0-98DA-006A98AFFB4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809-4DE0-98DA-006A98AFFB46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0809-4DE0-98DA-006A98AFFB4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Sheet1!$B$17:$B$18</c:f>
              <c:strCache>
                <c:ptCount val="2"/>
                <c:pt idx="0">
                  <c:v>RDMS</c:v>
                </c:pt>
                <c:pt idx="1">
                  <c:v>NoSQL</c:v>
                </c:pt>
              </c:strCache>
            </c:strRef>
          </c:cat>
          <c:val>
            <c:numRef>
              <c:f>Sheet1!$C$17:$C$18</c:f>
              <c:numCache>
                <c:formatCode>0.00%</c:formatCode>
                <c:ptCount val="2"/>
                <c:pt idx="0">
                  <c:v>0.65456260475973971</c:v>
                </c:pt>
                <c:pt idx="1">
                  <c:v>0.34543739524026029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809-4DE0-98DA-006A98AFFB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92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584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30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17857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70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jpg"/><Relationship Id="rId18" Type="http://schemas.openxmlformats.org/officeDocument/2006/relationships/hyperlink" Target="https://www.linkedin.com/in/shaunbrucewalker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jpg"/><Relationship Id="rId1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jpe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DABDB7A-EC28-4739-83CD-BFBAD13D2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66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Oqtane Framework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1AE3F6-66AE-4188-A3FA-80A256DF5E7B}"/>
              </a:ext>
            </a:extLst>
          </p:cNvPr>
          <p:cNvSpPr/>
          <p:nvPr/>
        </p:nvSpPr>
        <p:spPr>
          <a:xfrm>
            <a:off x="218656" y="1577125"/>
            <a:ext cx="11754687" cy="4122733"/>
          </a:xfrm>
          <a:prstGeom prst="rect">
            <a:avLst/>
          </a:prstGeom>
          <a:solidFill>
            <a:schemeClr val="tx1">
              <a:lumMod val="75000"/>
            </a:schemeClr>
          </a:solidFill>
          <a:ln w="222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3C75E1F-77DF-49FC-B579-F3C0A82CFA27}"/>
              </a:ext>
            </a:extLst>
          </p:cNvPr>
          <p:cNvSpPr/>
          <p:nvPr/>
        </p:nvSpPr>
        <p:spPr>
          <a:xfrm>
            <a:off x="459811" y="3872411"/>
            <a:ext cx="2447884" cy="1499083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Dynamic Routing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F3550E1-4F68-44CF-8F69-F9A27F7C7542}"/>
              </a:ext>
            </a:extLst>
          </p:cNvPr>
          <p:cNvSpPr/>
          <p:nvPr/>
        </p:nvSpPr>
        <p:spPr>
          <a:xfrm>
            <a:off x="3262471" y="1839180"/>
            <a:ext cx="2609488" cy="1571746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Web UI Framework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E7750A9-D022-4794-9CC2-D208DBAAD193}"/>
              </a:ext>
            </a:extLst>
          </p:cNvPr>
          <p:cNvSpPr/>
          <p:nvPr/>
        </p:nvSpPr>
        <p:spPr>
          <a:xfrm>
            <a:off x="6192211" y="1839180"/>
            <a:ext cx="2636708" cy="1571746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Granular Permissions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D09781C-C891-4BBC-8C4F-9BD98B3EE91E}"/>
              </a:ext>
            </a:extLst>
          </p:cNvPr>
          <p:cNvSpPr/>
          <p:nvPr/>
        </p:nvSpPr>
        <p:spPr>
          <a:xfrm>
            <a:off x="459811" y="1840906"/>
            <a:ext cx="2482409" cy="1571746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Multi-Tenant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DECE909-6C69-432D-BE2D-D8735E9E0892}"/>
              </a:ext>
            </a:extLst>
          </p:cNvPr>
          <p:cNvSpPr/>
          <p:nvPr/>
        </p:nvSpPr>
        <p:spPr>
          <a:xfrm>
            <a:off x="3262471" y="3858971"/>
            <a:ext cx="2609489" cy="1507878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Modular Architecture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26D396B-EAD0-4769-A1CA-2FAA6C8E2E60}"/>
              </a:ext>
            </a:extLst>
          </p:cNvPr>
          <p:cNvSpPr/>
          <p:nvPr/>
        </p:nvSpPr>
        <p:spPr>
          <a:xfrm>
            <a:off x="6281116" y="3850176"/>
            <a:ext cx="2609491" cy="1516673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Customizabl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e Themes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6C6F899-7370-429E-ABD5-4421DD65BA2C}"/>
              </a:ext>
            </a:extLst>
          </p:cNvPr>
          <p:cNvSpPr/>
          <p:nvPr/>
        </p:nvSpPr>
        <p:spPr>
          <a:xfrm>
            <a:off x="9197276" y="3870685"/>
            <a:ext cx="2493330" cy="1516673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Headless API </a:t>
            </a:r>
            <a:b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&amp; Multi-DB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27BF56F-673D-46C3-9B13-1617082F5328}"/>
              </a:ext>
            </a:extLst>
          </p:cNvPr>
          <p:cNvSpPr/>
          <p:nvPr/>
        </p:nvSpPr>
        <p:spPr>
          <a:xfrm>
            <a:off x="9197276" y="1840906"/>
            <a:ext cx="2534913" cy="1570020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Admin User Interface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F4671F-6FC5-443C-A61D-C2EDE4D0F0C8}"/>
              </a:ext>
            </a:extLst>
          </p:cNvPr>
          <p:cNvSpPr txBox="1"/>
          <p:nvPr/>
        </p:nvSpPr>
        <p:spPr>
          <a:xfrm>
            <a:off x="3980658" y="6014308"/>
            <a:ext cx="46413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i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“Rocket Fuel for </a:t>
            </a:r>
            <a:r>
              <a:rPr lang="en-US" sz="3200" i="1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Blazor</a:t>
            </a:r>
            <a:r>
              <a:rPr lang="en-US" sz="3200" i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”</a:t>
            </a:r>
            <a:endParaRPr lang="en-US" sz="3200" i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2CE6BEA-F20C-445B-844C-8B69D8FFF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8301" y="5899677"/>
            <a:ext cx="781475" cy="77885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7BC5DE0-782C-4DD6-8CF0-BDEA206A4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05566" y="5899677"/>
            <a:ext cx="828368" cy="77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537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854FB9-9AC2-43BB-9FCD-DE67E591A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102"/>
            <a:ext cx="12192000" cy="660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Oqtane Database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Multi-Tenant </a:t>
            </a:r>
            <a:r>
              <a:rPr lang="en-US" dirty="0"/>
              <a:t>– must support both isolated and shared tenancy models within the same installation</a:t>
            </a:r>
          </a:p>
          <a:p>
            <a:r>
              <a:rPr lang="en-US" b="1" dirty="0"/>
              <a:t>Modular</a:t>
            </a:r>
            <a:r>
              <a:rPr lang="en-US" dirty="0"/>
              <a:t> – database providers must developed and installed independently from core framework</a:t>
            </a:r>
          </a:p>
          <a:p>
            <a:r>
              <a:rPr lang="en-US" b="1" dirty="0"/>
              <a:t>Extensible</a:t>
            </a:r>
            <a:r>
              <a:rPr lang="en-US" dirty="0"/>
              <a:t> – needs to support the needs of the core framework as well as external module developers</a:t>
            </a:r>
          </a:p>
          <a:p>
            <a:r>
              <a:rPr lang="en-US" b="1" dirty="0"/>
              <a:t>Run-time Deployment </a:t>
            </a:r>
            <a:r>
              <a:rPr lang="en-US" dirty="0"/>
              <a:t>– must provide native support for non-developers to install the framework and modules without them requiring technical knowledge or other tools</a:t>
            </a:r>
          </a:p>
          <a:p>
            <a:r>
              <a:rPr lang="en-US" b="1" dirty="0"/>
              <a:t>Optimized </a:t>
            </a:r>
            <a:r>
              <a:rPr lang="en-US" dirty="0"/>
              <a:t>– only load database providers which are required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458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Oqtane Database Providers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F90316-35BE-4323-BCBC-5ACA237FAAB7}"/>
              </a:ext>
            </a:extLst>
          </p:cNvPr>
          <p:cNvSpPr/>
          <p:nvPr/>
        </p:nvSpPr>
        <p:spPr>
          <a:xfrm>
            <a:off x="4637095" y="1534972"/>
            <a:ext cx="2807530" cy="115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Oqtane </a:t>
            </a:r>
            <a:br>
              <a:rPr lang="en-US" b="1" dirty="0"/>
            </a:br>
            <a:r>
              <a:rPr lang="en-US" b="1" dirty="0"/>
              <a:t>Database</a:t>
            </a:r>
            <a:br>
              <a:rPr lang="en-US" b="1" dirty="0"/>
            </a:br>
            <a:r>
              <a:rPr lang="en-US" b="1" dirty="0"/>
              <a:t>Provider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77D0EC-CB18-42C5-9889-F0082B12AFF2}"/>
              </a:ext>
            </a:extLst>
          </p:cNvPr>
          <p:cNvSpPr/>
          <p:nvPr/>
        </p:nvSpPr>
        <p:spPr>
          <a:xfrm>
            <a:off x="888362" y="2946144"/>
            <a:ext cx="2807530" cy="34178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Client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User interface component allowing an end user to provide specific configuration options for connecting to a database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ControlType</a:t>
            </a:r>
            <a:r>
              <a:rPr lang="en-US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225D4C-23CA-40C0-8E1D-52892F2077B8}"/>
              </a:ext>
            </a:extLst>
          </p:cNvPr>
          <p:cNvSpPr/>
          <p:nvPr/>
        </p:nvSpPr>
        <p:spPr>
          <a:xfrm>
            <a:off x="8427184" y="2860535"/>
            <a:ext cx="2807530" cy="3503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Server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 concrete implementation for the generic abstraction which allows the application to interact with the specific database 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DBType</a:t>
            </a:r>
            <a:r>
              <a:rPr lang="en-US" dirty="0"/>
              <a:t>) 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C79CAC9B-B50A-46AD-855D-C3E936349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9261" y="2860535"/>
            <a:ext cx="4176833" cy="33164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 err="1">
                <a:solidFill>
                  <a:srgbClr val="2E75B6"/>
                </a:solidFill>
                <a:latin typeface="Cascadia Mono" panose="020B0609020000020004" pitchFamily="49" charset="0"/>
              </a:rPr>
              <a:t>AvailableDatabases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: [</a:t>
            </a: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  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"Name"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"SQL Server"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  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 err="1">
                <a:solidFill>
                  <a:srgbClr val="2E75B6"/>
                </a:solidFill>
                <a:latin typeface="Cascadia Mono" panose="020B0609020000020004" pitchFamily="49" charset="0"/>
              </a:rPr>
              <a:t>ControlType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Oqtane.Installer.Controls.SqlServerConfig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, </a:t>
            </a:r>
            <a:r>
              <a:rPr lang="en-US" sz="9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Oqtane.Client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  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 err="1">
                <a:solidFill>
                  <a:srgbClr val="2E75B6"/>
                </a:solidFill>
                <a:latin typeface="Cascadia Mono" panose="020B0609020000020004" pitchFamily="49" charset="0"/>
              </a:rPr>
              <a:t>DBType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Oqtane.Database.SqlServer.SqlServerDatabase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, </a:t>
            </a:r>
            <a:r>
              <a:rPr lang="en-US" sz="9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Oqtane.Database.SqlServer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endParaRPr lang="en-US" sz="9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},</a:t>
            </a: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  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"Name"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"SQLite"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  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 err="1">
                <a:solidFill>
                  <a:srgbClr val="2E75B6"/>
                </a:solidFill>
                <a:latin typeface="Cascadia Mono" panose="020B0609020000020004" pitchFamily="49" charset="0"/>
              </a:rPr>
              <a:t>ControlType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Oqtane.Installer.Controls.SqliteConfig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, </a:t>
            </a:r>
            <a:r>
              <a:rPr lang="en-US" sz="9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Oqtane.Client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  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 err="1">
                <a:solidFill>
                  <a:srgbClr val="2E75B6"/>
                </a:solidFill>
                <a:latin typeface="Cascadia Mono" panose="020B0609020000020004" pitchFamily="49" charset="0"/>
              </a:rPr>
              <a:t>DBType</a:t>
            </a:r>
            <a:r>
              <a:rPr lang="en-US" sz="9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9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Oqtane.Database.Sqlite.SqliteDatabase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, </a:t>
            </a:r>
            <a:r>
              <a:rPr lang="en-US" sz="9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Oqtane.Database.Sqlite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endParaRPr lang="en-US" sz="9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  <a:endParaRPr lang="en-US" sz="9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72C684D-D4D2-4ACA-A1B6-F0C91463B56D}"/>
              </a:ext>
            </a:extLst>
          </p:cNvPr>
          <p:cNvCxnSpPr>
            <a:stCxn id="6" idx="1"/>
            <a:endCxn id="7" idx="0"/>
          </p:cNvCxnSpPr>
          <p:nvPr/>
        </p:nvCxnSpPr>
        <p:spPr>
          <a:xfrm flipH="1">
            <a:off x="2292127" y="2111642"/>
            <a:ext cx="2344968" cy="8345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B6EA4FF-2AF2-4FF4-9F20-AA31EB2903EC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7444625" y="2111642"/>
            <a:ext cx="2386324" cy="74889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071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Database Provider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16437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Control Type defines the type name of the razor component to dynamically create</a:t>
            </a:r>
          </a:p>
          <a:p>
            <a:r>
              <a:rPr lang="en-US" dirty="0"/>
              <a:t>Implements </a:t>
            </a:r>
            <a:r>
              <a:rPr lang="en-US" dirty="0" err="1"/>
              <a:t>IDatabaseConfigControl</a:t>
            </a:r>
            <a:endParaRPr lang="en-US" dirty="0"/>
          </a:p>
          <a:p>
            <a:r>
              <a:rPr lang="en-US" dirty="0"/>
              <a:t>Dynamically injected into user interface based on database selected</a:t>
            </a:r>
          </a:p>
          <a:p>
            <a:r>
              <a:rPr lang="en-US" dirty="0"/>
              <a:t>Responsible for its own defaults and validation</a:t>
            </a:r>
          </a:p>
          <a:p>
            <a:r>
              <a:rPr lang="en-US" dirty="0"/>
              <a:t>Returns a connection string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E8B5F2-3863-4D56-8593-5FB5810B7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709" y="1883940"/>
            <a:ext cx="6083746" cy="332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3535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Database Provider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DBType</a:t>
            </a:r>
            <a:r>
              <a:rPr lang="en-US" dirty="0"/>
              <a:t> defines the type name of the class to dynamically create</a:t>
            </a:r>
          </a:p>
          <a:p>
            <a:r>
              <a:rPr lang="en-US" dirty="0"/>
              <a:t>Database providers are derived from </a:t>
            </a:r>
            <a:r>
              <a:rPr lang="en-US" dirty="0" err="1"/>
              <a:t>DatabaseBase</a:t>
            </a:r>
            <a:r>
              <a:rPr lang="en-US" dirty="0"/>
              <a:t> which inherits from </a:t>
            </a:r>
            <a:r>
              <a:rPr lang="en-US" dirty="0" err="1"/>
              <a:t>IDatabase</a:t>
            </a:r>
            <a:endParaRPr lang="en-US" dirty="0"/>
          </a:p>
          <a:p>
            <a:r>
              <a:rPr lang="en-US" dirty="0" err="1"/>
              <a:t>IDatabase</a:t>
            </a:r>
            <a:r>
              <a:rPr lang="en-US" dirty="0"/>
              <a:t> defines the contract for the base functionality which all database providers must support</a:t>
            </a:r>
          </a:p>
          <a:p>
            <a:r>
              <a:rPr lang="en-US" dirty="0"/>
              <a:t>Generally this includes any operation which may require database-specific configuration </a:t>
            </a:r>
            <a:r>
              <a:rPr lang="en-US" dirty="0" err="1"/>
              <a:t>ie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DbContextOptionsBuilder.UseDatabase</a:t>
            </a:r>
            <a:r>
              <a:rPr lang="en-US" dirty="0"/>
              <a:t>() - startup</a:t>
            </a:r>
          </a:p>
          <a:p>
            <a:pPr lvl="1"/>
            <a:r>
              <a:rPr lang="en-US" dirty="0" err="1"/>
              <a:t>AddAutoIncrementColumn</a:t>
            </a:r>
            <a:r>
              <a:rPr lang="en-US" dirty="0"/>
              <a:t>() - migrations</a:t>
            </a:r>
          </a:p>
          <a:p>
            <a:pPr lvl="1"/>
            <a:r>
              <a:rPr lang="en-US" dirty="0" err="1"/>
              <a:t>ExecuteQuery</a:t>
            </a:r>
            <a:r>
              <a:rPr lang="en-US" dirty="0"/>
              <a:t>() – primitive SQL commands</a:t>
            </a:r>
          </a:p>
          <a:p>
            <a:r>
              <a:rPr lang="en-US" dirty="0"/>
              <a:t>Also extends Migration History table with additional fields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485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Provider Packages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B58217F-BC8C-4B7F-AD8A-DEC9CADD8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Individually packaged as </a:t>
            </a:r>
            <a:r>
              <a:rPr lang="en-US" dirty="0" err="1"/>
              <a:t>Nuget</a:t>
            </a:r>
            <a:r>
              <a:rPr lang="en-US" dirty="0"/>
              <a:t> packages</a:t>
            </a:r>
          </a:p>
          <a:p>
            <a:r>
              <a:rPr lang="en-US" dirty="0" err="1"/>
              <a:t>Nuget</a:t>
            </a:r>
            <a:r>
              <a:rPr lang="en-US" dirty="0"/>
              <a:t> package includes all database specific dependencies</a:t>
            </a:r>
          </a:p>
          <a:p>
            <a:r>
              <a:rPr lang="en-US" dirty="0" err="1"/>
              <a:t>Nuget</a:t>
            </a:r>
            <a:r>
              <a:rPr lang="en-US" dirty="0"/>
              <a:t> package is installed and loaded dynamically at run-time based on user preference</a:t>
            </a:r>
          </a:p>
          <a:p>
            <a:r>
              <a:rPr lang="en-US" dirty="0"/>
              <a:t>Distributed in </a:t>
            </a:r>
            <a:r>
              <a:rPr lang="en-US" dirty="0" err="1"/>
              <a:t>Oqtane.Server</a:t>
            </a:r>
            <a:r>
              <a:rPr lang="en-US" dirty="0"/>
              <a:t>\Packages folder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80AA8B-4103-42E0-85EB-0D66A928F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032" y="4364200"/>
            <a:ext cx="1993650" cy="19936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44551A-27B1-4E9F-AEF2-4F85B1CB5590}"/>
              </a:ext>
            </a:extLst>
          </p:cNvPr>
          <p:cNvSpPr txBox="1"/>
          <p:nvPr/>
        </p:nvSpPr>
        <p:spPr>
          <a:xfrm>
            <a:off x="237260" y="6293521"/>
            <a:ext cx="3007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tx2"/>
                </a:solidFill>
              </a:rPr>
              <a:t>Oqtane.Database.SqlServer.nupkg</a:t>
            </a:r>
            <a:endParaRPr lang="en-US" sz="1600" dirty="0">
              <a:solidFill>
                <a:schemeClr val="tx2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DFAF21-FDD4-423B-A6FF-6EEC88580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4549" y="4364200"/>
            <a:ext cx="1993650" cy="19936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F3B8D9-C9C2-4260-B802-D8ABCE178A02}"/>
              </a:ext>
            </a:extLst>
          </p:cNvPr>
          <p:cNvSpPr txBox="1"/>
          <p:nvPr/>
        </p:nvSpPr>
        <p:spPr>
          <a:xfrm>
            <a:off x="3336416" y="6293521"/>
            <a:ext cx="27067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tx2"/>
                </a:solidFill>
              </a:rPr>
              <a:t>Oqtane.Database.Sqlite.nupkg</a:t>
            </a:r>
            <a:endParaRPr lang="en-US" sz="1600" dirty="0">
              <a:solidFill>
                <a:schemeClr val="tx2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A5DA98-FB37-42B1-AE7E-6FAAA5E08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0946" y="4364200"/>
            <a:ext cx="1993650" cy="19936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59435C0-84B2-4A76-898B-7CE6F862855A}"/>
              </a:ext>
            </a:extLst>
          </p:cNvPr>
          <p:cNvSpPr txBox="1"/>
          <p:nvPr/>
        </p:nvSpPr>
        <p:spPr>
          <a:xfrm>
            <a:off x="8834895" y="6293521"/>
            <a:ext cx="31870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tx2"/>
                </a:solidFill>
              </a:rPr>
              <a:t>Oqtane.Database.PostgreSQL.nupkg</a:t>
            </a:r>
            <a:endParaRPr lang="en-US" sz="1600" dirty="0">
              <a:solidFill>
                <a:schemeClr val="tx2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188C63F-D201-4AA3-9D02-88D0CF8FB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091" y="4364200"/>
            <a:ext cx="1993650" cy="19936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315B78A-8B30-4A7F-9069-CA5A07C4787C}"/>
              </a:ext>
            </a:extLst>
          </p:cNvPr>
          <p:cNvSpPr txBox="1"/>
          <p:nvPr/>
        </p:nvSpPr>
        <p:spPr>
          <a:xfrm>
            <a:off x="5983539" y="6293697"/>
            <a:ext cx="28291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tx2"/>
                </a:solidFill>
              </a:rPr>
              <a:t>Oqtane.Database.MySQL.nupkg</a:t>
            </a:r>
            <a:endParaRPr lang="en-US" sz="1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169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29346" cy="4351338"/>
          </a:xfrm>
        </p:spPr>
        <p:txBody>
          <a:bodyPr>
            <a:normAutofit/>
          </a:bodyPr>
          <a:lstStyle/>
          <a:p>
            <a:r>
              <a:rPr lang="en-US" dirty="0" err="1"/>
              <a:t>BaseEntityBuilder</a:t>
            </a:r>
            <a:r>
              <a:rPr lang="en-US" dirty="0"/>
              <a:t> – provides simplified properties and methods for implementing migration logic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MultiDatabaseMigration</a:t>
            </a:r>
            <a:r>
              <a:rPr lang="en-US" dirty="0"/>
              <a:t> – extends </a:t>
            </a:r>
            <a:r>
              <a:rPr lang="en-US" dirty="0" err="1"/>
              <a:t>MigrationBuilder</a:t>
            </a:r>
            <a:r>
              <a:rPr lang="en-US" dirty="0"/>
              <a:t> to provide support for multiple databases – critical for multi-tenancy</a:t>
            </a:r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85CC6B73-9307-45FD-822F-AA49242960C4}"/>
              </a:ext>
            </a:extLst>
          </p:cNvPr>
          <p:cNvSpPr txBox="1">
            <a:spLocks/>
          </p:cNvSpPr>
          <p:nvPr/>
        </p:nvSpPr>
        <p:spPr>
          <a:xfrm>
            <a:off x="6207809" y="1690688"/>
            <a:ext cx="5559921" cy="48571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protected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AliasEntityBuilder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BuildTable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ColumnsBuilder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table)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AliasId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AddAutoIncrementColumn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(table,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8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AliasId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Name =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AddStringColumn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(table, 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"Name"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200);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TenantId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AddIntegerColumn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(table, 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8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TenantId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SiteId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AddIntegerColumn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(table, 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8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SiteId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    return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en-US" sz="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protected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Up(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MigrationBuilder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migrationBuilder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siteEntityBuilder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SiteEntityBuilder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migrationBuilder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ActiveDatabase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siteEntityBuilder.AddStringColumn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"Runtime"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50,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siteEntityBuilder.UpdateColumn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"Runtime"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"'Server'"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054301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0B9591A-3CC2-4BDE-9420-4689400F8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.NET Core CLI Tools used for generating migration source files by comparing the current model against a snapshot of the old model to determine the differences only supports simplistic </a:t>
            </a:r>
            <a:r>
              <a:rPr lang="en-US" dirty="0" err="1"/>
              <a:t>DBContext</a:t>
            </a:r>
            <a:r>
              <a:rPr lang="en-US" dirty="0"/>
              <a:t> scenarios – not multi-tenancy</a:t>
            </a:r>
          </a:p>
          <a:p>
            <a:r>
              <a:rPr lang="en-US" dirty="0"/>
              <a:t>Avoiding usage of SQL is difficult as there are often migration scenarios which require updating data</a:t>
            </a:r>
          </a:p>
          <a:p>
            <a:r>
              <a:rPr lang="en-US" dirty="0"/>
              <a:t>PostgreSQL uses snake casing for all database object names</a:t>
            </a:r>
          </a:p>
          <a:p>
            <a:r>
              <a:rPr lang="en-US" dirty="0"/>
              <a:t>SQL Server, SQLite, and MySQL do not natively support a Boolean data type, however PostgreSQL does</a:t>
            </a:r>
          </a:p>
          <a:p>
            <a:r>
              <a:rPr lang="en-US" dirty="0"/>
              <a:t>Debugging database migration issues can be challenging</a:t>
            </a:r>
          </a:p>
        </p:txBody>
      </p:sp>
    </p:spTree>
    <p:extLst>
      <p:ext uri="{BB962C8B-B14F-4D97-AF65-F5344CB8AC3E}">
        <p14:creationId xmlns:p14="http://schemas.microsoft.com/office/powerpoint/2010/main" val="1081102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736" y="929584"/>
            <a:ext cx="10515600" cy="2163826"/>
          </a:xfrm>
        </p:spPr>
        <p:txBody>
          <a:bodyPr>
            <a:normAutofit/>
          </a:bodyPr>
          <a:lstStyle/>
          <a:p>
            <a:r>
              <a:rPr lang="en-US" dirty="0"/>
              <a:t>Creating Database-Agnostic</a:t>
            </a:r>
            <a:br>
              <a:rPr lang="en-US" dirty="0"/>
            </a:br>
            <a:r>
              <a:rPr lang="en-US" dirty="0"/>
              <a:t>Applications with EF Core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.NET Conf 2021</a:t>
            </a:r>
          </a:p>
          <a:p>
            <a:r>
              <a:rPr lang="en-US" dirty="0"/>
              <a:t>Shaun Walker</a:t>
            </a:r>
          </a:p>
          <a:p>
            <a:r>
              <a:rPr lang="en-US" dirty="0"/>
              <a:t>Nov 11, 2020</a:t>
            </a:r>
          </a:p>
          <a:p>
            <a:r>
              <a:rPr lang="en-US" dirty="0"/>
              <a:t>15:00 ET | 12:00 PT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C0B0-ED21-4048-B32A-4023722F3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2104"/>
            <a:ext cx="10515600" cy="66900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Oqtane 3.0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BA468-3EB7-2947-9916-1F08AD82F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05561"/>
            <a:ext cx="10515600" cy="3275594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Migrated to .NET 6</a:t>
            </a:r>
          </a:p>
          <a:p>
            <a:r>
              <a:rPr lang="en-US" dirty="0" err="1">
                <a:solidFill>
                  <a:schemeClr val="bg1"/>
                </a:solidFill>
              </a:rPr>
              <a:t>Blazor</a:t>
            </a:r>
            <a:r>
              <a:rPr lang="en-US" dirty="0">
                <a:solidFill>
                  <a:schemeClr val="bg1"/>
                </a:solidFill>
              </a:rPr>
              <a:t> hosting model flexibility per Site</a:t>
            </a:r>
          </a:p>
          <a:p>
            <a:r>
              <a:rPr lang="en-US" dirty="0" err="1">
                <a:solidFill>
                  <a:schemeClr val="bg1"/>
                </a:solidFill>
              </a:rPr>
              <a:t>Blazor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WebAssembly</a:t>
            </a:r>
            <a:r>
              <a:rPr lang="en-US" dirty="0">
                <a:solidFill>
                  <a:schemeClr val="bg1"/>
                </a:solidFill>
              </a:rPr>
              <a:t> Prerendering support</a:t>
            </a:r>
          </a:p>
          <a:p>
            <a:r>
              <a:rPr lang="en-US" dirty="0">
                <a:solidFill>
                  <a:schemeClr val="bg1"/>
                </a:solidFill>
              </a:rPr>
              <a:t>Upgraded to Bootstrap 5</a:t>
            </a:r>
          </a:p>
          <a:p>
            <a:r>
              <a:rPr lang="en-US" dirty="0">
                <a:solidFill>
                  <a:schemeClr val="bg1"/>
                </a:solidFill>
              </a:rPr>
              <a:t>and much more…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https://github.com/oqtane/oqtane.framework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3755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0C5BAD8E-ADC6-4930-ADF4-F4D0CB584546}"/>
              </a:ext>
            </a:extLst>
          </p:cNvPr>
          <p:cNvSpPr txBox="1">
            <a:spLocks/>
          </p:cNvSpPr>
          <p:nvPr/>
        </p:nvSpPr>
        <p:spPr>
          <a:xfrm>
            <a:off x="311699" y="156768"/>
            <a:ext cx="1166280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6000" b="1" dirty="0">
                <a:solidFill>
                  <a:schemeClr val="tx1"/>
                </a:solidFill>
              </a:rPr>
              <a:t>Charles Nurse</a:t>
            </a:r>
          </a:p>
        </p:txBody>
      </p:sp>
      <p:sp>
        <p:nvSpPr>
          <p:cNvPr id="29" name="Google Shape;70;p15">
            <a:extLst>
              <a:ext uri="{FF2B5EF4-FFF2-40B4-BE49-F238E27FC236}">
                <a16:creationId xmlns:a16="http://schemas.microsoft.com/office/drawing/2014/main" id="{F05EAE1D-9C93-4079-B176-4474EC5E15E4}"/>
              </a:ext>
            </a:extLst>
          </p:cNvPr>
          <p:cNvSpPr txBox="1">
            <a:spLocks/>
          </p:cNvSpPr>
          <p:nvPr/>
        </p:nvSpPr>
        <p:spPr>
          <a:xfrm>
            <a:off x="704563" y="2249183"/>
            <a:ext cx="6573878" cy="1952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/>
            <a:r>
              <a:rPr lang="en-US" sz="2400" b="1" dirty="0">
                <a:solidFill>
                  <a:schemeClr val="tx1"/>
                </a:solidFill>
              </a:rPr>
              <a:t>Former Chief Architect DNN Corp</a:t>
            </a:r>
          </a:p>
          <a:p>
            <a:pPr marL="12700"/>
            <a:r>
              <a:rPr lang="en-US" sz="2400" b="1" dirty="0">
                <a:solidFill>
                  <a:schemeClr val="tx1"/>
                </a:solidFill>
              </a:rPr>
              <a:t>Microsoft MVP</a:t>
            </a:r>
          </a:p>
          <a:p>
            <a:pPr marL="12700"/>
            <a:r>
              <a:rPr lang="en-US" sz="2400" b="1" dirty="0">
                <a:solidFill>
                  <a:schemeClr val="tx1"/>
                </a:solidFill>
              </a:rPr>
              <a:t>ASP Insider</a:t>
            </a:r>
          </a:p>
          <a:p>
            <a:pPr marL="12700"/>
            <a:endParaRPr lang="en-US" sz="2400" b="1" dirty="0">
              <a:solidFill>
                <a:schemeClr val="tx1"/>
              </a:solidFill>
            </a:endParaRPr>
          </a:p>
          <a:p>
            <a:pPr marL="12700"/>
            <a:endParaRPr lang="en-US" sz="2400" b="1" dirty="0">
              <a:solidFill>
                <a:schemeClr val="tx1"/>
              </a:solidFill>
            </a:endParaRPr>
          </a:p>
          <a:p>
            <a:pPr marL="12700"/>
            <a:r>
              <a:rPr lang="en-US" sz="2400" b="1" dirty="0">
                <a:solidFill>
                  <a:schemeClr val="tx1"/>
                </a:solidFill>
              </a:rPr>
              <a:t>Responsible for the implementation of multiple database support in Oqtane</a:t>
            </a:r>
          </a:p>
          <a:p>
            <a:pPr marL="12700"/>
            <a:endParaRPr lang="en-US" sz="2400" b="1" dirty="0">
              <a:solidFill>
                <a:schemeClr val="tx1"/>
              </a:solidFill>
            </a:endParaRPr>
          </a:p>
          <a:p>
            <a:pPr marL="12700"/>
            <a:endParaRPr lang="en-US" sz="24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00ED83-C2D5-4EB9-BF3E-FBC540543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2386" y="1692708"/>
            <a:ext cx="4114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294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0C5BAD8E-ADC6-4930-ADF4-F4D0CB584546}"/>
              </a:ext>
            </a:extLst>
          </p:cNvPr>
          <p:cNvSpPr txBox="1">
            <a:spLocks/>
          </p:cNvSpPr>
          <p:nvPr/>
        </p:nvSpPr>
        <p:spPr>
          <a:xfrm>
            <a:off x="311699" y="156768"/>
            <a:ext cx="1166280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6000" b="1" dirty="0">
                <a:solidFill>
                  <a:schemeClr val="tx1"/>
                </a:solidFill>
              </a:rPr>
              <a:t>Shaun Walker</a:t>
            </a:r>
          </a:p>
        </p:txBody>
      </p:sp>
      <p:pic>
        <p:nvPicPr>
          <p:cNvPr id="5" name="Picture 4" descr="Shaun Walker">
            <a:extLst>
              <a:ext uri="{FF2B5EF4-FFF2-40B4-BE49-F238E27FC236}">
                <a16:creationId xmlns:a16="http://schemas.microsoft.com/office/drawing/2014/main" id="{2598F82F-57D4-46E1-9686-F28C320AA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379" y="1349981"/>
            <a:ext cx="2960762" cy="2960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www.dotnetfoundation.org/Media/dotnet_logo.png">
            <a:extLst>
              <a:ext uri="{FF2B5EF4-FFF2-40B4-BE49-F238E27FC236}">
                <a16:creationId xmlns:a16="http://schemas.microsoft.com/office/drawing/2014/main" id="{329A21B8-82A2-445B-B6C5-5AF6BAF58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268" y="3550444"/>
            <a:ext cx="1270497" cy="1270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FD9B96-4663-41A9-B805-58AD304C40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6025" y="3750108"/>
            <a:ext cx="2226445" cy="893094"/>
          </a:xfrm>
          <a:prstGeom prst="rect">
            <a:avLst/>
          </a:prstGeom>
          <a:ln w="25400"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32E8D53-9219-46ED-A7C5-BB788C7235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6444" y="5010966"/>
            <a:ext cx="835855" cy="11824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C1B628D-89D8-48C7-9331-4EB85C8452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6994" y="5014159"/>
            <a:ext cx="937832" cy="123573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9EC7829-AA7F-4D0D-9542-3D06563891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29521" y="4992736"/>
            <a:ext cx="903601" cy="118328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367CFE-4F26-4A38-8FC4-3E87055FF6F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39981" y="5004212"/>
            <a:ext cx="897547" cy="120741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0BB8303-99A2-4CBF-9C7F-FFD99DEE85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48506" y="4992736"/>
            <a:ext cx="897545" cy="1218889"/>
          </a:xfrm>
          <a:prstGeom prst="rect">
            <a:avLst/>
          </a:prstGeom>
        </p:spPr>
      </p:pic>
      <p:pic>
        <p:nvPicPr>
          <p:cNvPr id="27" name="Picture 2" descr="WROX Professional DNN7 Open Source .NET CMS Platform">
            <a:extLst>
              <a:ext uri="{FF2B5EF4-FFF2-40B4-BE49-F238E27FC236}">
                <a16:creationId xmlns:a16="http://schemas.microsoft.com/office/drawing/2014/main" id="{E8197A48-3ABD-4065-806C-0F3DF0B9C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5411" y="4979392"/>
            <a:ext cx="918078" cy="1270497"/>
          </a:xfrm>
          <a:prstGeom prst="rect">
            <a:avLst/>
          </a:prstGeom>
          <a:noFill/>
          <a:ln w="31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Google Shape;70;p15">
            <a:extLst>
              <a:ext uri="{FF2B5EF4-FFF2-40B4-BE49-F238E27FC236}">
                <a16:creationId xmlns:a16="http://schemas.microsoft.com/office/drawing/2014/main" id="{F05EAE1D-9C93-4079-B176-4474EC5E15E4}"/>
              </a:ext>
            </a:extLst>
          </p:cNvPr>
          <p:cNvSpPr txBox="1">
            <a:spLocks/>
          </p:cNvSpPr>
          <p:nvPr/>
        </p:nvSpPr>
        <p:spPr>
          <a:xfrm>
            <a:off x="361401" y="1279643"/>
            <a:ext cx="7358157" cy="1952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/>
            <a:r>
              <a:rPr lang="en-US" sz="2400" b="1" dirty="0">
                <a:solidFill>
                  <a:schemeClr val="tx1"/>
                </a:solidFill>
              </a:rPr>
              <a:t>Creator of </a:t>
            </a:r>
            <a:r>
              <a:rPr lang="en-US" sz="2400" b="1" dirty="0" err="1">
                <a:solidFill>
                  <a:schemeClr val="tx1"/>
                </a:solidFill>
              </a:rPr>
              <a:t>DotNetNuke</a:t>
            </a:r>
            <a:endParaRPr lang="en-US" sz="2400" b="1" dirty="0">
              <a:solidFill>
                <a:schemeClr val="tx1"/>
              </a:solidFill>
            </a:endParaRPr>
          </a:p>
          <a:p>
            <a:pPr marL="12700"/>
            <a:r>
              <a:rPr lang="en-US" sz="2400" b="1" dirty="0">
                <a:solidFill>
                  <a:schemeClr val="tx1"/>
                </a:solidFill>
              </a:rPr>
              <a:t>Microsoft MVP</a:t>
            </a:r>
          </a:p>
          <a:p>
            <a:pPr marL="12700"/>
            <a:r>
              <a:rPr lang="en-US" sz="2400" b="1" dirty="0">
                <a:solidFill>
                  <a:schemeClr val="tx1"/>
                </a:solidFill>
              </a:rPr>
              <a:t>ASP Insider</a:t>
            </a:r>
          </a:p>
          <a:p>
            <a:pPr marL="12700"/>
            <a:r>
              <a:rPr lang="en-US" sz="2400" b="1" dirty="0">
                <a:solidFill>
                  <a:schemeClr val="tx1"/>
                </a:solidFill>
              </a:rPr>
              <a:t>Creator of </a:t>
            </a:r>
            <a:r>
              <a:rPr lang="en-US" sz="2400" b="1" dirty="0" err="1">
                <a:solidFill>
                  <a:schemeClr val="tx1"/>
                </a:solidFill>
              </a:rPr>
              <a:t>Oqtane</a:t>
            </a:r>
            <a:endParaRPr lang="en-US" sz="2400" b="1" dirty="0">
              <a:solidFill>
                <a:schemeClr val="tx1"/>
              </a:solidFill>
            </a:endParaRPr>
          </a:p>
          <a:p>
            <a:pPr marL="12700"/>
            <a:r>
              <a:rPr lang="en-US" sz="2400" b="1" dirty="0">
                <a:solidFill>
                  <a:schemeClr val="tx1"/>
                </a:solidFill>
              </a:rPr>
              <a:t>Chair of .NET Foundation Project Committee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E89C2AD-7095-4AD7-A839-95526FD9D0C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5360" y="5057436"/>
            <a:ext cx="845929" cy="119245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8F6A46D-4CA5-4988-BFB9-CC9DF711AA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5883" y="5021679"/>
            <a:ext cx="947848" cy="1233221"/>
          </a:xfrm>
          <a:prstGeom prst="rect">
            <a:avLst/>
          </a:prstGeom>
        </p:spPr>
      </p:pic>
      <p:sp>
        <p:nvSpPr>
          <p:cNvPr id="37" name="Google Shape;70;p15">
            <a:extLst>
              <a:ext uri="{FF2B5EF4-FFF2-40B4-BE49-F238E27FC236}">
                <a16:creationId xmlns:a16="http://schemas.microsoft.com/office/drawing/2014/main" id="{3C828AF1-E76E-4C4F-B834-39A0252E4D6A}"/>
              </a:ext>
            </a:extLst>
          </p:cNvPr>
          <p:cNvSpPr txBox="1">
            <a:spLocks/>
          </p:cNvSpPr>
          <p:nvPr/>
        </p:nvSpPr>
        <p:spPr>
          <a:xfrm>
            <a:off x="8687055" y="4714041"/>
            <a:ext cx="3436875" cy="12406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/>
            <a:r>
              <a:rPr lang="en-US" sz="2400" dirty="0">
                <a:solidFill>
                  <a:schemeClr val="tx1"/>
                </a:solidFill>
              </a:rPr>
              <a:t>CTO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Professional Services</a:t>
            </a:r>
            <a:endParaRPr lang="en-US" sz="2400" b="1" dirty="0">
              <a:solidFill>
                <a:schemeClr val="tx1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76B816D-A1E9-4D83-83CB-4D95FEFEFFA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686525" y="3556074"/>
            <a:ext cx="1266300" cy="1254822"/>
          </a:xfrm>
          <a:prstGeom prst="rect">
            <a:avLst/>
          </a:prstGeom>
        </p:spPr>
      </p:pic>
      <p:pic>
        <p:nvPicPr>
          <p:cNvPr id="41" name="Picture 2" descr="data:image/jpeg;base64,/9j/4AAQSkZJRgABAQAAAQABAAD/2wCEAAkGBw0NDQ0NDQ0NDQ0NDQ4NDQ0NDQ8NDQ0OFREZFhURFRUYHSgsGBoxGxMVITEhJjUrLjozFyAzODMsQygtOisBCgoKDg0OGhAQGi0gICYrKy0tLSstLS0rLS0tLSstLS0vLS0tKy0tLS0tLS0rLS0tKy0tLS0tLS0tLS0tLSstLf/AABEIAKgBKwMBEQACEQEDEQH/xAAcAAEBAAMBAQEBAAAAAAAAAAAABwEFBgQDAgj/xABBEAACAgEBBAYGBgkCBwAAAAAAAQIDBBEFBgdzEhMhMWGyMzVBUYGzIjI0cZGhI0JScpKiscHCFCUVJFNiY4LR/8QAGwEBAAIDAQEAAAAAAAAAAAAAAAEFAwQGAgf/xAA2EQEAAQMBBAkDAwQBBQAAAAAAAQIDBBEFBjNxEiExMjRRgbHBEyJBYXLRFCORoeEkQlJT8f/aAAwDAQACEQMRAD8A5Eo314AAAAAAAAAdBw+9cYHNn8mZmx+JCo254G56e6/ls+cAAAAAAAAAAAAAAAAAAAm3Gn0GFz7PIaWb3Y5un3X49fL5Sk0HbgAAAAAAAADAeZZD0AAAAAAAAAOg4fv/AHjA5s/lTM2PxIVO24/6G56e6+xnqWz5uzqgGqAaoBqgGqAar3gNUA1QDVANUA1QDVANUA1QDVANQJtxol+hwefb5EaWZ3Y5un3Xj+/Xy+UqNB24AAAAAAAAAwHmWQ9AAAAAAAAADf7get8Hmz+VMzY/EhU7b8Fc9PdeC2fOWQMEJAgABIAJHlzc+qh0qyXRd90aK/8AusabS/lZ5mqI7Xu3aquRPRjsjWeT1EvHWAAMkjAAhASkAnXGX0ODzrfIjTzO7Dpt2ONXy+UtK92oAAAAAAAAAwS8yyQ9AAAAAAAAADf7get8Hmz+VMzY/EhU7b8Fc9PdeC2fOgAQAAICdUhAASrizteSzMSiqWjxIrJfhc5fQ+KUNf8A2NDKuTFURH4ddu7hxVYuV1x3vt9FL2XmxycejIh9W6qFq8OlHVo3qJ1piXK37U2rlVE/iZh6j0xhAAAAAkAJ1xl9Dg863yI0szsh027HGr5fKWmg7UAAAAAAAAAYJeZZIegAAAAAAAABv9wPW+BzZ/KmZsfiQqdt+CuenuvBbS+dBABAEgQ820M6rGqldfLoVQcVKejajrJJN6ezV95EzERrLJbtVXKopojWX1ovhbCNlc42QktYzg1KMl4NExMT2IromiejVGkv1OainJvRRTbb7kl3sa6IiJmdIfzzt/aLzMzJyW9VbbJw8K19GC/hSKe5V0q5l9N2fj/0+PRb8o6+aocJtpq3BnjSf08SxpLXt6qesov8ekvgb+LXrRp5OQ3ixvp5P1Ijqqj/AG7g2nPvHPauOsiGJ1sXkTUpKqL6UlFLVuWn1V9556Ua6M30Ln0/qaT0fN7CWIJAAAIE64y+hwedb5EaeZ2Q6bdjjV8vlLTQdqAAAAAAAAAMB5lkPQAAAAAAAAA3+4HrfA5s/lTM2PxIVO2/BXPT3XgtpfOggAAAIa7ePE/1GDl0/wDUx7Uv3ui2n+KR4uU9KmYbOHcm3for8phCdi7dzMFqWLfOtPRyr+tVP74Ps+PeVdF2qjsfRcrZ+PlR/cp9fy3+1+Iebl4ssZwqqdi6F1tfS6U4e2KT+rr8TNVlVVU6K3G3esWb31dZnTsiXIGqv2z3e25fs7IWRRo3p0LK5a9C2D/Vf4d5kt3JtzrDSz8G3mW+hX6T5N1triDtHKThXKOJW+xqjXrGvGx9q+Ghlrya6v0V+Ju/jWZ1r++f17P8NlwhxnPMysiWsnXSodJ6tuVk9W2/f9D8z3iRrVMy095a4os0Wo6omdf8Kwb7jQJABKAJTrjL6DBf/mt8iNPM7sc3Tbscavl8paV7tQAAAAAAAABgPOjIegAAAAAAAAB0G4HrfA5s/lTM2PxIVO2/BXPT3XctpfOggAAAlA0n2PufY/uIT2db+b9oU9VffV3dVdbXp+7Nr+xTVxpVL6ni19OzTV5xHs+B5bAAAAVfg7RpiZVvtsyFDXwhBf3kyww4+zVw+8teuRTT5QoBtucAAAASJ3xl+z4XPs8hpZndjm6bdjj18vlLDQdqAAAAAAAAAAAAAAAAAAAAA6DcD1vg82fypmbH4kKnbfgrnp7rvoW0vnIyEgDUkSbYfECzHzMiOS5XYVuTdKLX0p46dj0cf2o6ez8DQt5Olc69jsMnYMXMeiu134iPXqVTFya7q4W1TjZXYlKE4PWMk/amb0TExrDka6KqKujVGkoPvrV1e1c+Omn/ADDl/ElL/Iqb8aXJfR9kV9LCtz+jSmJZAAAEStfC6no7Jpemjssum/H9I0n+CLTFp/tw+e7eq6WdV6exvpvnVs6Lpq6N2ZJdlev0Kk/1rP7LvfgL1+KI0jtRszZFzMqiqrqo8/4fDhfta3Lxcl32Oy6OVJylJ6voyjFrRexd6S8Bj3JridXvbuJRjXqYojSOi7MzqUAATvjL9nwufZ5DTzO7HN027HHr/b8pYaDtAJAAAAAAAAAAAAAAAAAAAA6DcD1xgc2fypmbH4kKnbfgrnp7ruW0vnTQ7xb1UbNsqjk1X9Xcm4XVxjOCkn2xa1TT00ZhuXYon7m/hbOuZcT9KY1j8T2vjjb97Is7syMH7ra7K9Pi1oRGRbn8slzY2bR229eWkvhvBvrs+rEvlRl03XOuUaq6p9OTsa0Xd3LV66si5foinqnV6xNk5Ny9TFVExGvXr5IkloVb6LERDot0t7MjZk9FrbjTettDf88PdL8mZ7N+bc6fhU7T2TbzKelHVX5vnvvmU5O0LcnHn06r66Zp6aNPq1Fxa9j1iRfqiqvWOyXrY9q5axot3I0mJlojCtQAAA71b6rC2ViYWHpLK6nW23vjjuTctF759v3L8jc/qOhbimO1ysbGqysyu9d6qNez8z/w4S2yU5SnOTnOTcpSk25Sb722+805nXrl09FFNFMU0xpEfh1/DPb9ODk3QybFXTkVx/SS16ELIPs192qk+3wRtY1yKZ61DvBg3Mi3TVajWafZSrd8dkwWrz8d/uS6x/hHU3frW4/Lk6dmZdU6Rbn2avJ4j7Mi1Gl5GTOTUYxqpkulJ9iS6entMf8AU0dkNunYWXpNVcRTH6z/AA66uTcYtxcW0m4vRuL07jYU86ROnanvGX7Phc+zyGnmd2Obpd2ONXy+UsNB2oAAAAAAAAAAAAAAAAAAAADf7geuMDmz+VMzY/EhU7b8Fc9PdeC2l86aTfHYi2hg3UJLrUusob7NLY93b7E+1P7zFdt9OmYb2zsucbIpr/HZPJA2mm00002mn2NNd6ZUaPpVNUVR0oA9gAIAASAAAAAACAJdtws2J/qMuWXZHWrE06OvdK+S+j+C7fijaxLetXS8nN7xZn07UWaZ66vb/lYSycQnfGX7Phc+zyGlmd2Obpt2OPXy+UsNB2oAAAAAAAAAAAAAAAAAAAADf7geuMDmz+VMzY/EhU7b8FX6e68FtL50ECH8R9mLF2na4rSvISyIpdylJtTX8Sb+JWZNHRr5voGwcib2LET209X8OYNddgAAAAAAAAAAAwwLzuNstYezcatrSdkOvt9/Tn26fBaL4FtZo6NGj5ptTJnIyq6vx2R6N+ZlenfGX7Phc+zyGlmd2Obpt2OPXy+UsNB2oAAAAAAAAAAAAAAAAAAAADoNwPXGBzZ/KmZsfiQqdt+Cuenuu5bS+dNHtnezAwZurJtnCxLVQVNknJe+L00a+JirvUUd5vYuzcjJ67VOsc4SPfXeL/ieUrYQddVcOqqUvrtatuUvd2vuK69di5VrDt9k7Pqw7M01TrMzq0BhWwAAAAAAAAAAAMNESidFa3c4jYToqrzHLHtrhGEpKEp1T0WnSTWund3MsreTRMaS4bO2BkU3JqtfdE9f6u4xMmF1cLa23Ca6UXKMoNr36SSZtROsaqGuiaKppnthwPGX7Phc+zyGnm92Obo92OPX+35Sw0HaASAAAAAAAAAAAAAAAAAAABv9wPW+BzZ/KmZsfiQqdt+Cr9PdeC2l86a7bmxMbPq6nJrU13wmuyyuX7UZew8V24rjSWxjZd3Gr6dudPaUc3s3Pydmyc3rdit/RyIr6vuVi/Vfj3FbesVUTrHY7rZu2LWV9tX21eXnyc4YFyAAAAAAAAAAAD7YeLbfZGmmuVts3pGEFq3/APF4nqmmZnSGG9ft2aelXOkKvufw/qxejkZvRvyFpKNf1qaH/lLx7vd7ywtY0U9dTidpbcuZH2Wvtp/3LujZUCd8Zfs+Fz7PIaeZ3Y5um3Y41f7flLDQdoBIAAAAAAAAAAAAAAAAAAAG/wBwPXGBzJ/KmZsfiQqdt+CuenuvBbS+dAH5srjOMoyipRknGUZJOLT9jRExExpJEzTOsTpKZ738OdOlkbNWq7ZTxNfzqf8Ai/h7jSvYv/dQ6vZm39NLeT2fif5TeSabi01KLcZRaacWu9Nexmj2OupqiqIqjrhgPQAAAAAAABut2t2cradnRpXQqi9LMiafVw8F+1LwX5GW1ZquT1dis2htSzh09fXP4hZN292sXZtfRojrZJJWXz0dtnx9i8F2FlbtU0djg83PvZdfSuT1eXk3JkaQEp3xl+z4XPs8hp5ndjm6bdjj1/t+UsNB2gEgAAAAAAAAAAAAAAAAAAAb/cD1vgc2fypmbH4kKnbfgrnp7rwWz50EAEAS5fe3czH2inZHSjLS7Lorsn2d1i/WXj3mG7Yi5+krXZ+1ruJOnbT5fwje1dnXYd88e9JW1tdLoyUotPtTT92hW10TRVpLvcXKoybUXKOyXkPDZAAAIAkA7ncncN5sYZeXLo4su2uqEvp3L3tr6sez7/uNuzjdL7qpcztbbn0ZmzZj7vzPkrOLjV01xqqhGuuC6MIQSjGK8EWEREdUOMrrrrqmqudZfUl5ABAnfGT7Phc+zyGnmd2Obpt2OPX+35Sw0HaASAAAAAAAAAAAAAAAAAAABv8AcD1vgcyfypmbH4kKnbfgrnp7rwWz50EAACHk2tlzox7ba6rL7Ix/R1Vxcpzm+yK7PZq+1kVTpEzDLZtxcuRTVOkfmZSKG4+2cy2d19Uap2zc5zvtitZN9v0Y9JorpsXa51l28bawca3Fu3MzEeUf/G5wuFM+x5GbFe+NFTf80n/YyU4f/lLRu7z/APrt/wCZb7C4bbLq0dkbshr222tL8I6GenFtwrL28GZX3ZinlDj+KuzMbEsw4Y1FdEZU2uSrio9JqS0bftNbJoimqmKYXe7+RdvUXJuVTVpp+XeX7kbKvhFyxIQk4puVLlU9dO/6LNr6FuqOxz1O1sy1VPRrmefW0ebwrxZaujKvqfsVihbFf0Ziqw6Z7JWFrea/HVXTE/6aHN4YbQr1dNuPevd0pVTfwaa/MwziV/hZWt5cerqrpmP9uh4c07RwZTwczFuhTNyspt+jZXXP9aDlFtJPvXjr7zYxoro+2qFTtuvFydL9mqNfzHZLvjZhz4AAATvjJ9nwufZ5DTzO7HN027HHr/b8pYaDtQAAAAAAAAAAwBkAAAAAAAABv9wPW+BzZ/KmZsfiQqdt+CuenuvBbPnIQkABAEgAABKeNHpsLkXeaJo5nepdfuzw7voqdH1IfuR/obtPY5KvvTzl+yXkAEgQAAABOuMvoMHnW+RGnmd2Obpt2ONXy+UtNF2oQAAAAAAAAQAAlgDIAAAAAAAG/wBwPW+BzZ/KmZsfiQqdt+Cr9PdeC2fOgAQgABIAABCU8aPT4fIu80TSzO9S7Ddnh3fRU6PqQ/cj/Q3KexyVfennL9kvIAJAgAAACdcZfQ4POt8iNTM7tLpt2ONXy+UtK92oAAAAAAAAAwHmWQ9AGAMgAAAAAA3/AA/9cYHNn8qZmx+JCp234K56e68Fq+chKQgCQAaACACEp40emwuRd5omjl96l1+7PDu+ip0fUh+5H+hu09jk6+9POX7JeQAAAAAAE64y+hwedb5EamZ3aXTbscavl8paV7tQDAGQAAAAAwADzLIegAAAAAAAABv9wPW+BzZ/KmZsfiQqdt+CuenuvBbPnIQkAEgQBIACB5M7ZeLkuMsjHovcE1F21QscU+9LVeCIqpie2GW3fuW40oqmOUvWkSxAAAAAEgAIE64y+hwedb5EamZ3YdNuxxq+XylpXu1AAAAAAAAAGA8yyHoAwBkABgDIAAB0HD9f7xgc2fypmbH4kKnbfgq/T3Xrq/EtnzjVnqwasdX4kGp1fiDU6vxBqdX4kmrPV+INWOr8QanV+INTqwas9WDU6sGp1fiDU6vxBqdX4g1Y6vxBqdX4g1TnjPHSjC51vkRpZndh0+68/wB+vl8pWaDtgAAAAAAAABgPMv/Z">
            <a:extLst>
              <a:ext uri="{FF2B5EF4-FFF2-40B4-BE49-F238E27FC236}">
                <a16:creationId xmlns:a16="http://schemas.microsoft.com/office/drawing/2014/main" id="{138C97F4-7BDA-4D07-BCFD-68C8FBB3B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401" y="3824344"/>
            <a:ext cx="1395359" cy="784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00EA105-0137-4CD4-9D95-229030CECC9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477147" y="3563154"/>
            <a:ext cx="1390844" cy="12670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E54683-3A79-4A7B-89BC-D63F15ECA03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477729" y="5712985"/>
            <a:ext cx="3549912" cy="84476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880435E-9147-49BB-B567-30285DECBEDB}"/>
              </a:ext>
            </a:extLst>
          </p:cNvPr>
          <p:cNvSpPr txBox="1"/>
          <p:nvPr/>
        </p:nvSpPr>
        <p:spPr>
          <a:xfrm>
            <a:off x="125361" y="6356951"/>
            <a:ext cx="80490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https://www.linkedin.com/in/shaunbrucewalker</a:t>
            </a:r>
            <a:r>
              <a:rPr lang="en-US" sz="2400" b="1" dirty="0"/>
              <a:t>   @sbwalker</a:t>
            </a:r>
          </a:p>
        </p:txBody>
      </p:sp>
    </p:spTree>
    <p:extLst>
      <p:ext uri="{BB962C8B-B14F-4D97-AF65-F5344CB8AC3E}">
        <p14:creationId xmlns:p14="http://schemas.microsoft.com/office/powerpoint/2010/main" val="2478514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Agnosticism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“Database-agnostic” is a term describing the capacity of software to be </a:t>
            </a:r>
            <a:r>
              <a:rPr lang="en-US" b="1" dirty="0"/>
              <a:t>heterogeneous</a:t>
            </a:r>
            <a:r>
              <a:rPr lang="en-US" dirty="0"/>
              <a:t> by supporting database management systems (DBMS) from multiple vendors. </a:t>
            </a:r>
          </a:p>
          <a:p>
            <a:r>
              <a:rPr lang="en-US" dirty="0"/>
              <a:t>Database-agnosticism is critical in providing </a:t>
            </a:r>
            <a:r>
              <a:rPr lang="en-US" b="1" dirty="0"/>
              <a:t>cross platform </a:t>
            </a:r>
            <a:r>
              <a:rPr lang="en-US" dirty="0"/>
              <a:t>support so that your software product can be used by the maximum number of customers regardless of their environmental preferences.</a:t>
            </a:r>
          </a:p>
          <a:p>
            <a:r>
              <a:rPr lang="en-US" dirty="0"/>
              <a:t>Database-agnostic software is also useful if a customer needs to support </a:t>
            </a:r>
            <a:r>
              <a:rPr lang="en-US" b="1" dirty="0"/>
              <a:t>multiple environments </a:t>
            </a:r>
            <a:r>
              <a:rPr lang="en-US" dirty="0"/>
              <a:t>with different database management systems in order to optimize resource allocation or licensing costs.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53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Popularity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4DF2EC7-0C7E-40A8-87E4-6DA0F5F54E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951736"/>
              </p:ext>
            </p:extLst>
          </p:nvPr>
        </p:nvGraphicFramePr>
        <p:xfrm>
          <a:off x="804121" y="1553101"/>
          <a:ext cx="7686464" cy="4939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CA31BF9-0A01-4466-8232-7DA2ACD0E4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6041004"/>
              </p:ext>
            </p:extLst>
          </p:nvPr>
        </p:nvGraphicFramePr>
        <p:xfrm>
          <a:off x="7842884" y="2552644"/>
          <a:ext cx="3345879" cy="2752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D97669B-FBCD-4990-895F-F82F3F937768}"/>
              </a:ext>
            </a:extLst>
          </p:cNvPr>
          <p:cNvSpPr txBox="1"/>
          <p:nvPr/>
        </p:nvSpPr>
        <p:spPr>
          <a:xfrm>
            <a:off x="4939995" y="2943180"/>
            <a:ext cx="635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</a:rPr>
              <a:t>MySQL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D7C5D7-1765-4EDE-8DFF-4483E0EBC37D}"/>
              </a:ext>
            </a:extLst>
          </p:cNvPr>
          <p:cNvSpPr txBox="1"/>
          <p:nvPr/>
        </p:nvSpPr>
        <p:spPr>
          <a:xfrm>
            <a:off x="5599990" y="3429000"/>
            <a:ext cx="8927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/>
              <a:t>PostgreSQL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DC499A-DDA0-45A6-99E4-22ACCD9C0E91}"/>
              </a:ext>
            </a:extLst>
          </p:cNvPr>
          <p:cNvSpPr txBox="1"/>
          <p:nvPr/>
        </p:nvSpPr>
        <p:spPr>
          <a:xfrm>
            <a:off x="5421363" y="4053319"/>
            <a:ext cx="5853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</a:rPr>
              <a:t>SQLite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37A1BD-4D92-4BCE-805C-87A6ED049B10}"/>
              </a:ext>
            </a:extLst>
          </p:cNvPr>
          <p:cNvSpPr txBox="1"/>
          <p:nvPr/>
        </p:nvSpPr>
        <p:spPr>
          <a:xfrm>
            <a:off x="4394076" y="4381200"/>
            <a:ext cx="8578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/>
              <a:t>SQL Server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D46D30-0DE4-4241-8F80-27D512CBD3BC}"/>
              </a:ext>
            </a:extLst>
          </p:cNvPr>
          <p:cNvSpPr txBox="1"/>
          <p:nvPr/>
        </p:nvSpPr>
        <p:spPr>
          <a:xfrm>
            <a:off x="10163098" y="3577430"/>
            <a:ext cx="5645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</a:rPr>
              <a:t>RDMS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612215-18F0-444C-BEC1-C6AA5DFFA0CF}"/>
              </a:ext>
            </a:extLst>
          </p:cNvPr>
          <p:cNvSpPr txBox="1"/>
          <p:nvPr/>
        </p:nvSpPr>
        <p:spPr>
          <a:xfrm>
            <a:off x="8490585" y="3533775"/>
            <a:ext cx="6046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/>
              <a:t>NoSQL</a:t>
            </a:r>
          </a:p>
        </p:txBody>
      </p:sp>
    </p:spTree>
    <p:extLst>
      <p:ext uri="{BB962C8B-B14F-4D97-AF65-F5344CB8AC3E}">
        <p14:creationId xmlns:p14="http://schemas.microsoft.com/office/powerpoint/2010/main" val="65428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interactions with the database must occur through a generic </a:t>
            </a:r>
            <a:r>
              <a:rPr lang="en-US" b="1" dirty="0"/>
              <a:t>abstraction layer </a:t>
            </a:r>
            <a:r>
              <a:rPr lang="en-US" dirty="0"/>
              <a:t>to enable the software to be written in a consistent manner without requiring any knowledge of the underlying database management system being utilized.</a:t>
            </a:r>
          </a:p>
          <a:p>
            <a:r>
              <a:rPr lang="en-US" dirty="0"/>
              <a:t>The abstraction layer needs to support all standard </a:t>
            </a:r>
            <a:r>
              <a:rPr lang="en-US" b="1" dirty="0"/>
              <a:t>data access </a:t>
            </a:r>
            <a:r>
              <a:rPr lang="en-US" dirty="0"/>
              <a:t>operations ( </a:t>
            </a:r>
            <a:r>
              <a:rPr lang="en-US" dirty="0" err="1"/>
              <a:t>ie</a:t>
            </a:r>
            <a:r>
              <a:rPr lang="en-US" dirty="0"/>
              <a:t>. create, read, update, delete )</a:t>
            </a:r>
          </a:p>
          <a:p>
            <a:r>
              <a:rPr lang="en-US" dirty="0"/>
              <a:t>The abstraction layer needs to support </a:t>
            </a:r>
            <a:r>
              <a:rPr lang="en-US" b="1" dirty="0"/>
              <a:t>provisioning</a:t>
            </a:r>
            <a:r>
              <a:rPr lang="en-US" dirty="0"/>
              <a:t> ( </a:t>
            </a:r>
            <a:r>
              <a:rPr lang="en-US" dirty="0" err="1"/>
              <a:t>ie</a:t>
            </a:r>
            <a:r>
              <a:rPr lang="en-US" dirty="0"/>
              <a:t>. creating/modifying database schema such as tables, indexes, keys during installation, as well as facilitating upgrades for new software versions 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658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 Core Capabilities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EF Core was developed with </a:t>
            </a:r>
            <a:r>
              <a:rPr lang="en-US" b="1" dirty="0"/>
              <a:t>cross platform </a:t>
            </a:r>
            <a:r>
              <a:rPr lang="en-US" dirty="0"/>
              <a:t>capabilities so that it could satisfy the cross platform goals of .NET Core</a:t>
            </a:r>
          </a:p>
          <a:p>
            <a:r>
              <a:rPr lang="en-US" dirty="0"/>
              <a:t>EF Core makes it straightforward to develop applications that support a </a:t>
            </a:r>
            <a:r>
              <a:rPr lang="en-US" b="1" dirty="0"/>
              <a:t>single</a:t>
            </a:r>
            <a:r>
              <a:rPr lang="en-US" dirty="0"/>
              <a:t> database management system</a:t>
            </a:r>
          </a:p>
          <a:p>
            <a:r>
              <a:rPr lang="en-US" dirty="0"/>
              <a:t>Supporting </a:t>
            </a:r>
            <a:r>
              <a:rPr lang="en-US" b="1" dirty="0"/>
              <a:t>multiple</a:t>
            </a:r>
            <a:r>
              <a:rPr lang="en-US" dirty="0"/>
              <a:t> database management systems in the same application is a much more complex scenario</a:t>
            </a:r>
          </a:p>
          <a:p>
            <a:r>
              <a:rPr lang="en-US" dirty="0"/>
              <a:t>Luckily EF Core was designed with </a:t>
            </a:r>
            <a:r>
              <a:rPr lang="en-US" b="1" dirty="0"/>
              <a:t>extensibility</a:t>
            </a:r>
            <a:r>
              <a:rPr lang="en-US" dirty="0"/>
              <a:t> in mind which allows it to accommodate additional scenarios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710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 Core Concepts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53AD136-41E5-46CD-AC56-30359EE3E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9456691"/>
              </p:ext>
            </p:extLst>
          </p:nvPr>
        </p:nvGraphicFramePr>
        <p:xfrm>
          <a:off x="873044" y="1548507"/>
          <a:ext cx="9874602" cy="4645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301">
                  <a:extLst>
                    <a:ext uri="{9D8B030D-6E8A-4147-A177-3AD203B41FA5}">
                      <a16:colId xmlns:a16="http://schemas.microsoft.com/office/drawing/2014/main" val="3835485635"/>
                    </a:ext>
                  </a:extLst>
                </a:gridCol>
                <a:gridCol w="4937301">
                  <a:extLst>
                    <a:ext uri="{9D8B030D-6E8A-4147-A177-3AD203B41FA5}">
                      <a16:colId xmlns:a16="http://schemas.microsoft.com/office/drawing/2014/main" val="3237977295"/>
                    </a:ext>
                  </a:extLst>
                </a:gridCol>
              </a:tblGrid>
              <a:tr h="987919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en-US" sz="2800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 sz="1600" dirty="0"/>
                      </a:br>
                      <a:r>
                        <a:rPr lang="en-US" sz="2800" dirty="0"/>
                        <a:t>Provisioning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9030431"/>
                  </a:ext>
                </a:extLst>
              </a:tr>
              <a:tr h="1445120">
                <a:tc>
                  <a:txBody>
                    <a:bodyPr/>
                    <a:lstStyle/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457200" lvl="1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A light-weight </a:t>
                      </a:r>
                      <a:r>
                        <a:rPr lang="en-US" b="1" dirty="0"/>
                        <a:t>object-relational mapper (ORM</a:t>
                      </a:r>
                      <a:r>
                        <a:rPr lang="en-US" dirty="0"/>
                        <a:t>) which enables .NET developers to work with a database using .NET objects and eliminates the need for most of the data-access code that typically needs to be written.</a:t>
                      </a:r>
                    </a:p>
                    <a:p>
                      <a:pPr marL="457200" lvl="1" indent="0">
                        <a:buFont typeface="Arial" panose="020B0604020202020204" pitchFamily="34" charset="0"/>
                        <a:buNone/>
                      </a:pPr>
                      <a:endParaRPr lang="en-US" dirty="0"/>
                    </a:p>
                    <a:p>
                      <a:pPr marL="457200" lvl="1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Data access is performed using a </a:t>
                      </a:r>
                      <a:r>
                        <a:rPr lang="en-US" b="1" dirty="0"/>
                        <a:t>model</a:t>
                      </a:r>
                      <a:r>
                        <a:rPr lang="en-US" dirty="0"/>
                        <a:t>. A model is made up of entity classes and a </a:t>
                      </a:r>
                      <a:r>
                        <a:rPr lang="en-US" b="0" dirty="0"/>
                        <a:t>context</a:t>
                      </a:r>
                      <a:r>
                        <a:rPr lang="en-US" dirty="0"/>
                        <a:t> object that represents a session with the database. The </a:t>
                      </a:r>
                      <a:r>
                        <a:rPr lang="en-US" b="1" dirty="0"/>
                        <a:t>context </a:t>
                      </a:r>
                      <a:r>
                        <a:rPr lang="en-US" dirty="0"/>
                        <a:t>object allows querying and saving data.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457200" lvl="1" indent="0">
                        <a:buFont typeface="Arial" panose="020B0604020202020204" pitchFamily="34" charset="0"/>
                        <a:buNone/>
                      </a:pPr>
                      <a:r>
                        <a:rPr lang="en-US" b="1" dirty="0"/>
                        <a:t>Migrations</a:t>
                      </a:r>
                      <a:r>
                        <a:rPr lang="en-US" dirty="0"/>
                        <a:t> provide a way to incrementally update a database schema to keep it in sync with the application's data model while preserving existing data in the database.</a:t>
                      </a:r>
                    </a:p>
                    <a:p>
                      <a:pPr marL="457200" lvl="1" indent="0">
                        <a:buFont typeface="Arial" panose="020B0604020202020204" pitchFamily="34" charset="0"/>
                        <a:buNone/>
                      </a:pPr>
                      <a:endParaRPr lang="en-US" dirty="0"/>
                    </a:p>
                    <a:p>
                      <a:pPr marL="457200" lvl="1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Migration classes are </a:t>
                      </a:r>
                      <a:r>
                        <a:rPr lang="en-US" b="1" dirty="0"/>
                        <a:t>code files </a:t>
                      </a:r>
                      <a:r>
                        <a:rPr lang="en-US" dirty="0"/>
                        <a:t>which contain commands for creating or modifying a database schema. The commands are based on an abstraction layer to shield the developer from the details of the underlying DBMS.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537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1F53B0C-59BC-4089-8691-95E29D882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649" y="1563126"/>
            <a:ext cx="9510701" cy="2361824"/>
          </a:xfrm>
          <a:prstGeom prst="rect">
            <a:avLst/>
          </a:prstGeom>
        </p:spPr>
      </p:pic>
      <p:sp>
        <p:nvSpPr>
          <p:cNvPr id="9" name="Google Shape;63;p14">
            <a:extLst>
              <a:ext uri="{FF2B5EF4-FFF2-40B4-BE49-F238E27FC236}">
                <a16:creationId xmlns:a16="http://schemas.microsoft.com/office/drawing/2014/main" id="{05911548-8A59-4878-BE5D-FAFCF595FA3A}"/>
              </a:ext>
            </a:extLst>
          </p:cNvPr>
          <p:cNvSpPr txBox="1">
            <a:spLocks/>
          </p:cNvSpPr>
          <p:nvPr/>
        </p:nvSpPr>
        <p:spPr>
          <a:xfrm>
            <a:off x="541867" y="4344073"/>
            <a:ext cx="11272762" cy="6837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Arial"/>
              </a:rPr>
              <a:t>A Modular Application Framework for 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Arial"/>
              </a:rPr>
              <a:t>Blazor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Arial"/>
            </a:endParaRPr>
          </a:p>
        </p:txBody>
      </p:sp>
      <p:pic>
        <p:nvPicPr>
          <p:cNvPr id="2" name="Picture 1" descr="http://www.dotnetfoundation.org/Media/dotnet_logo.png">
            <a:extLst>
              <a:ext uri="{FF2B5EF4-FFF2-40B4-BE49-F238E27FC236}">
                <a16:creationId xmlns:a16="http://schemas.microsoft.com/office/drawing/2014/main" id="{7736349F-DD9A-4FF6-BB46-F13BB145D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4687" y="5446977"/>
            <a:ext cx="1270497" cy="1270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778828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3162</TotalTime>
  <Words>1191</Words>
  <Application>Microsoft Office PowerPoint</Application>
  <PresentationFormat>Widescreen</PresentationFormat>
  <Paragraphs>159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Open Sans</vt:lpstr>
      <vt:lpstr>Cascadia Mono</vt:lpstr>
      <vt:lpstr>Arial</vt:lpstr>
      <vt:lpstr>Calibri</vt:lpstr>
      <vt:lpstr>Consolas</vt:lpstr>
      <vt:lpstr>1_Office Theme</vt:lpstr>
      <vt:lpstr>3_Office Theme</vt:lpstr>
      <vt:lpstr>2_Office Theme</vt:lpstr>
      <vt:lpstr>PowerPoint Presentation</vt:lpstr>
      <vt:lpstr>Creating Database-Agnostic Applications with EF Core</vt:lpstr>
      <vt:lpstr>PowerPoint Presentation</vt:lpstr>
      <vt:lpstr>Database Agnosticism</vt:lpstr>
      <vt:lpstr>Database Popularity</vt:lpstr>
      <vt:lpstr>High Level Considerations</vt:lpstr>
      <vt:lpstr>EF Core Capabilities</vt:lpstr>
      <vt:lpstr>EF Core Concepts</vt:lpstr>
      <vt:lpstr>PowerPoint Presentation</vt:lpstr>
      <vt:lpstr>Oqtane Framework</vt:lpstr>
      <vt:lpstr>PowerPoint Presentation</vt:lpstr>
      <vt:lpstr>Oqtane Database Requirements</vt:lpstr>
      <vt:lpstr>Demo</vt:lpstr>
      <vt:lpstr>Oqtane Database Providers</vt:lpstr>
      <vt:lpstr>Client Database Provider</vt:lpstr>
      <vt:lpstr>Server Database Provider</vt:lpstr>
      <vt:lpstr>Database Provider Packages</vt:lpstr>
      <vt:lpstr>Framework Support</vt:lpstr>
      <vt:lpstr>Challenges</vt:lpstr>
      <vt:lpstr>Oqtane 3.0</vt:lpstr>
      <vt:lpstr>PowerPoint Presentation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Oqtane Administrator</cp:lastModifiedBy>
  <cp:revision>23</cp:revision>
  <dcterms:created xsi:type="dcterms:W3CDTF">2020-08-18T20:47:27Z</dcterms:created>
  <dcterms:modified xsi:type="dcterms:W3CDTF">2021-11-05T19:47:33Z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